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7" r:id="rId2"/>
    <p:sldId id="276" r:id="rId3"/>
    <p:sldId id="282" r:id="rId4"/>
    <p:sldId id="297" r:id="rId5"/>
    <p:sldId id="310" r:id="rId6"/>
    <p:sldId id="299" r:id="rId7"/>
    <p:sldId id="300" r:id="rId8"/>
    <p:sldId id="303" r:id="rId9"/>
    <p:sldId id="312" r:id="rId10"/>
    <p:sldId id="31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0000"/>
    <a:srgbClr val="808080"/>
    <a:srgbClr val="786E33"/>
    <a:srgbClr val="1FBB9B"/>
    <a:srgbClr val="95BB1E"/>
    <a:srgbClr val="EAEAEA"/>
    <a:srgbClr val="DDDDDD"/>
    <a:srgbClr val="D3D3D3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88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UniPresbunnForside1024x768Uten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025" y="1282700"/>
            <a:ext cx="6069013" cy="1206500"/>
          </a:xfrm>
        </p:spPr>
        <p:txBody>
          <a:bodyPr>
            <a:spAutoFit/>
          </a:bodyPr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1313" y="2625725"/>
            <a:ext cx="6400800" cy="1657350"/>
          </a:xfrm>
        </p:spPr>
        <p:txBody>
          <a:bodyPr/>
          <a:lstStyle>
            <a:lvl1pPr marL="0" indent="0">
              <a:lnSpc>
                <a:spcPct val="80000"/>
              </a:lnSpc>
              <a:buFont typeface="Wingdings" pitchFamily="2" charset="2"/>
              <a:buNone/>
              <a:defRPr sz="2600">
                <a:solidFill>
                  <a:srgbClr val="A0007E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322140-A16F-4DA8-B682-43CEEE4EF89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5176" y="5980176"/>
            <a:ext cx="1849565" cy="698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02F83-3110-4DE7-9B64-6DD9C5080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-31750"/>
            <a:ext cx="2033588" cy="5837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3" y="-31750"/>
            <a:ext cx="5951537" cy="5837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02F61-0BA9-480D-B7A9-3C3524E41F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36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-31750"/>
            <a:ext cx="8137525" cy="1243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11188" y="1412875"/>
            <a:ext cx="7839075" cy="439261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650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597650"/>
            <a:ext cx="4895850" cy="2603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650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fld id="{05A4D423-83DB-42AC-8211-517A731147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5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6CA30-9FCB-4804-AA94-A69F03EF88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6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49D18-F7DB-4F60-810B-6F0E241785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5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3843337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925" y="1412875"/>
            <a:ext cx="3843338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18CB2-630B-433F-B095-5EA66437CA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0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23CD5-1DB9-4333-8BF2-BEB088C3A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0867E-FA80-4D73-A88A-956FEE5834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1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4E58C-9F2E-491A-B323-5B2F6133A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8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BF729-0844-423A-AC7A-D0AC018AF4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5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46E46-0AB0-4A31-9D20-92F80849C0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2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UniPresbunnInnside1024x768Uten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-31750"/>
            <a:ext cx="813752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Sed nibh metus</a:t>
            </a:r>
            <a:br>
              <a:rPr lang="en-US" smtClean="0"/>
            </a:br>
            <a:r>
              <a:rPr lang="en-US" smtClean="0"/>
              <a:t>lurimus cuntofani lerche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12875"/>
            <a:ext cx="7839075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Dette er det øverste nivået</a:t>
            </a:r>
          </a:p>
          <a:p>
            <a:pPr lvl="1"/>
            <a:r>
              <a:rPr lang="en-US" smtClean="0"/>
              <a:t>Dette er det andre nivået</a:t>
            </a:r>
          </a:p>
          <a:p>
            <a:pPr lvl="2"/>
            <a:r>
              <a:rPr lang="en-US" smtClean="0"/>
              <a:t>Dette er det tredje nivået</a:t>
            </a:r>
          </a:p>
          <a:p>
            <a:pPr lvl="3"/>
            <a:r>
              <a:rPr lang="en-US" smtClean="0"/>
              <a:t>Dette er det fjerde nivået</a:t>
            </a:r>
          </a:p>
          <a:p>
            <a:pPr lvl="4"/>
            <a:r>
              <a:rPr lang="en-US" smtClean="0"/>
              <a:t>Dette er det femte nivået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2133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4075" y="6597650"/>
            <a:ext cx="48958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08E61A-0220-4A14-B394-6E5BC0C0BCB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265176" y="5980176"/>
            <a:ext cx="1849565" cy="6985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9pPr>
    </p:titleStyle>
    <p:bodyStyle>
      <a:lvl1pPr marL="355600" indent="-355600" algn="l" rtl="0" eaLnBrk="1" fontAlgn="base" hangingPunct="1">
        <a:spcBef>
          <a:spcPct val="200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901700" indent="-3667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2400">
          <a:solidFill>
            <a:srgbClr val="000000"/>
          </a:solidFill>
          <a:latin typeface="+mn-lt"/>
        </a:defRPr>
      </a:lvl2pPr>
      <a:lvl3pPr marL="1435100" indent="-354013" algn="l" rtl="0" eaLnBrk="1" fontAlgn="base" hangingPunct="1">
        <a:lnSpc>
          <a:spcPts val="2200"/>
        </a:lnSpc>
        <a:spcBef>
          <a:spcPts val="900"/>
        </a:spcBef>
        <a:spcAft>
          <a:spcPts val="400"/>
        </a:spcAft>
        <a:buClr>
          <a:srgbClr val="A0007E"/>
        </a:buClr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3pPr>
      <a:lvl4pPr marL="1879600" indent="-265113" algn="l" rtl="0" eaLnBrk="1" fontAlgn="base" hangingPunct="1">
        <a:lnSpc>
          <a:spcPts val="2200"/>
        </a:lnSpc>
        <a:spcBef>
          <a:spcPts val="900"/>
        </a:spcBef>
        <a:spcAft>
          <a:spcPts val="400"/>
        </a:spcAft>
        <a:buClr>
          <a:srgbClr val="A0007E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4pPr>
      <a:lvl5pPr marL="23368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5pPr>
      <a:lvl6pPr marL="27940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6pPr>
      <a:lvl7pPr marL="32512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7pPr>
      <a:lvl8pPr marL="37084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8pPr>
      <a:lvl9pPr marL="41656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60648"/>
            <a:ext cx="8061399" cy="2016224"/>
          </a:xfrm>
          <a:ln/>
        </p:spPr>
        <p:txBody>
          <a:bodyPr/>
          <a:lstStyle/>
          <a:p>
            <a:r>
              <a:rPr lang="en-US" dirty="0"/>
              <a:t>ICAME </a:t>
            </a:r>
            <a:r>
              <a:rPr lang="en-US" dirty="0" smtClean="0"/>
              <a:t>in CLARIN</a:t>
            </a:r>
            <a:br>
              <a:rPr lang="en-US" dirty="0" smtClean="0"/>
            </a:br>
            <a:r>
              <a:rPr lang="en-US" dirty="0" smtClean="0"/>
              <a:t>- a software demo of Corpuscle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852936"/>
            <a:ext cx="6400800" cy="1667372"/>
          </a:xfrm>
          <a:ln/>
        </p:spPr>
        <p:txBody>
          <a:bodyPr rIns="35717"/>
          <a:lstStyle/>
          <a:p>
            <a:r>
              <a:rPr lang="en-US" dirty="0" smtClean="0"/>
              <a:t>Knut </a:t>
            </a:r>
            <a:r>
              <a:rPr lang="en-US" dirty="0" err="1" smtClean="0"/>
              <a:t>Hofland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Uni</a:t>
            </a:r>
            <a:r>
              <a:rPr lang="en-US" dirty="0" smtClean="0"/>
              <a:t> Research Computing</a:t>
            </a:r>
          </a:p>
          <a:p>
            <a:r>
              <a:rPr lang="en-US" dirty="0" smtClean="0"/>
              <a:t>Bergen, Norway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/>
              <a:t>ICAME 35, Nottingham</a:t>
            </a: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sz="1800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3472"/>
            <a:ext cx="8136904" cy="662583"/>
          </a:xfrm>
        </p:spPr>
        <p:txBody>
          <a:bodyPr/>
          <a:lstStyle/>
          <a:p>
            <a:r>
              <a:rPr lang="nb-NO" dirty="0" smtClean="0"/>
              <a:t>More info</a:t>
            </a:r>
            <a:endParaRPr lang="nb-NO" b="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7839075" cy="4392613"/>
          </a:xfrm>
        </p:spPr>
        <p:txBody>
          <a:bodyPr/>
          <a:lstStyle/>
          <a:p>
            <a:pPr marL="533400" indent="-533400"/>
            <a:r>
              <a:rPr lang="en-US" dirty="0" smtClean="0"/>
              <a:t>Leaflet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33400" indent="-533400"/>
            <a:r>
              <a:rPr lang="en-US" dirty="0"/>
              <a:t>i</a:t>
            </a:r>
            <a:r>
              <a:rPr lang="en-US" dirty="0" smtClean="0"/>
              <a:t>came.uib.no/</a:t>
            </a:r>
            <a:r>
              <a:rPr lang="en-US" dirty="0" err="1" smtClean="0"/>
              <a:t>clarin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33400" indent="-533400"/>
            <a:r>
              <a:rPr lang="en-US" dirty="0" smtClean="0"/>
              <a:t>Live demo near Book </a:t>
            </a:r>
            <a:r>
              <a:rPr lang="en-US" dirty="0" smtClean="0"/>
              <a:t>Exhibition</a:t>
            </a:r>
          </a:p>
          <a:p>
            <a:pPr marL="533400" indent="-533400"/>
            <a:endParaRPr lang="en-US" dirty="0"/>
          </a:p>
          <a:p>
            <a:pPr marL="533400" indent="-533400"/>
            <a:r>
              <a:rPr lang="en-US" dirty="0" smtClean="0"/>
              <a:t>Poster at demo room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</a:t>
            </a:r>
            <a:r>
              <a:rPr lang="nb-NO" dirty="0" smtClean="0"/>
              <a:t>stablished 1977 Bergen, clearinghouse data</a:t>
            </a:r>
          </a:p>
          <a:p>
            <a:r>
              <a:rPr lang="nb-NO" dirty="0" smtClean="0"/>
              <a:t>tape, diskettes, CD, web-search, 1800 copies</a:t>
            </a:r>
          </a:p>
          <a:p>
            <a:r>
              <a:rPr lang="nb-NO" dirty="0"/>
              <a:t> </a:t>
            </a:r>
            <a:r>
              <a:rPr lang="nb-NO" dirty="0" smtClean="0"/>
              <a:t>21 corpora, Brown family, historical, spoken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457"/>
            <a:ext cx="3790864" cy="1111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88956"/>
            <a:ext cx="1583828" cy="1535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29" y="5012573"/>
            <a:ext cx="1370125" cy="1368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20" y="3053608"/>
            <a:ext cx="1664965" cy="1646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52933"/>
            <a:ext cx="2299287" cy="14475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91" y="4950338"/>
            <a:ext cx="1518018" cy="1484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502" y="469540"/>
            <a:ext cx="334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Icame.uib.no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41599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0" y="71100"/>
            <a:ext cx="3745592" cy="1484784"/>
          </a:xfrm>
        </p:spPr>
        <p:txBody>
          <a:bodyPr/>
          <a:lstStyle/>
          <a:p>
            <a:r>
              <a:rPr lang="nb-NO" sz="2800" dirty="0" smtClean="0"/>
              <a:t>Common Language Resources and Technology Infrastructure</a:t>
            </a:r>
            <a:endParaRPr lang="nb-NO" sz="28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784976" cy="4392488"/>
          </a:xfrm>
        </p:spPr>
        <p:txBody>
          <a:bodyPr/>
          <a:lstStyle/>
          <a:p>
            <a:pPr marL="533400" indent="-533400"/>
            <a:r>
              <a:rPr lang="en-US" dirty="0" smtClean="0"/>
              <a:t>Large EU project (clarin.eu) with national funding</a:t>
            </a:r>
          </a:p>
          <a:p>
            <a:pPr marL="533400" indent="-533400"/>
            <a:r>
              <a:rPr lang="en-US" dirty="0" smtClean="0"/>
              <a:t>A, B and C </a:t>
            </a:r>
            <a:r>
              <a:rPr lang="en-US" dirty="0" err="1" smtClean="0"/>
              <a:t>centres</a:t>
            </a:r>
            <a:r>
              <a:rPr lang="en-US" dirty="0" smtClean="0"/>
              <a:t> all over Europe</a:t>
            </a:r>
          </a:p>
          <a:p>
            <a:pPr marL="533400" indent="-533400"/>
            <a:r>
              <a:rPr lang="en-US" dirty="0" smtClean="0"/>
              <a:t>Meta data collection and search (VLO)</a:t>
            </a:r>
          </a:p>
          <a:p>
            <a:pPr marL="533400" indent="-533400"/>
            <a:r>
              <a:rPr lang="en-US" dirty="0" smtClean="0"/>
              <a:t>Authorization and authentication</a:t>
            </a:r>
          </a:p>
          <a:p>
            <a:pPr marL="533400" indent="-533400"/>
            <a:r>
              <a:rPr lang="en-US" dirty="0" smtClean="0"/>
              <a:t>Web servers and web services (also tool chaining)</a:t>
            </a:r>
          </a:p>
          <a:p>
            <a:pPr marL="533400" indent="-533400"/>
            <a:r>
              <a:rPr lang="en-US" dirty="0" smtClean="0"/>
              <a:t>Federated content search</a:t>
            </a:r>
            <a:endParaRPr lang="en-US" dirty="0"/>
          </a:p>
          <a:p>
            <a:pPr marL="533400" indent="-533400"/>
            <a:r>
              <a:rPr lang="en-US" dirty="0" smtClean="0"/>
              <a:t>Preservation</a:t>
            </a:r>
          </a:p>
          <a:p>
            <a:pPr marL="533400" indent="-533400"/>
            <a:r>
              <a:rPr lang="en-US" dirty="0" smtClean="0"/>
              <a:t>Sustainability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4208"/>
            <a:ext cx="4532766" cy="11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472"/>
            <a:ext cx="8137525" cy="662583"/>
          </a:xfrm>
        </p:spPr>
        <p:txBody>
          <a:bodyPr/>
          <a:lstStyle/>
          <a:p>
            <a:r>
              <a:rPr lang="nb-NO" dirty="0" smtClean="0"/>
              <a:t>Corpuscle  </a:t>
            </a:r>
            <a:r>
              <a:rPr lang="nb-NO" b="0" dirty="0" smtClean="0"/>
              <a:t>(clarino.uib.no/corpuscle)</a:t>
            </a:r>
            <a:endParaRPr lang="nb-NO" b="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496944" cy="5040560"/>
          </a:xfrm>
        </p:spPr>
        <p:txBody>
          <a:bodyPr/>
          <a:lstStyle/>
          <a:p>
            <a:pPr marL="533400" indent="-533400"/>
            <a:r>
              <a:rPr lang="en-US" dirty="0"/>
              <a:t>S</a:t>
            </a:r>
            <a:r>
              <a:rPr lang="en-US" dirty="0" smtClean="0"/>
              <a:t>tructured data, parallel c</a:t>
            </a:r>
            <a:r>
              <a:rPr lang="en-US" dirty="0" smtClean="0"/>
              <a:t>orpora</a:t>
            </a:r>
            <a:r>
              <a:rPr lang="en-US" dirty="0" smtClean="0"/>
              <a:t>, aligned media</a:t>
            </a:r>
          </a:p>
          <a:p>
            <a:pPr marL="533400" indent="-533400"/>
            <a:r>
              <a:rPr lang="en-US" dirty="0" smtClean="0"/>
              <a:t>Large corpora (&gt; 2 billion words)</a:t>
            </a:r>
          </a:p>
          <a:p>
            <a:pPr marL="533400" indent="-533400"/>
            <a:r>
              <a:rPr lang="en-US" dirty="0" smtClean="0"/>
              <a:t>Federated </a:t>
            </a:r>
            <a:r>
              <a:rPr lang="en-US" dirty="0" smtClean="0"/>
              <a:t>login (</a:t>
            </a:r>
            <a:r>
              <a:rPr lang="en-US" dirty="0" err="1" smtClean="0"/>
              <a:t>eduGAIN</a:t>
            </a:r>
            <a:r>
              <a:rPr lang="en-US" dirty="0" smtClean="0"/>
              <a:t>, </a:t>
            </a:r>
            <a:r>
              <a:rPr lang="en-US" dirty="0" err="1" smtClean="0"/>
              <a:t>OpenIdP</a:t>
            </a:r>
            <a:r>
              <a:rPr lang="en-US" dirty="0" smtClean="0"/>
              <a:t>)</a:t>
            </a:r>
          </a:p>
          <a:p>
            <a:pPr marL="533400" indent="-533400"/>
            <a:r>
              <a:rPr lang="en-US" dirty="0" smtClean="0"/>
              <a:t>CLARIN integration, metadata harvested, PID</a:t>
            </a:r>
            <a:endParaRPr lang="en-US" dirty="0" smtClean="0"/>
          </a:p>
          <a:p>
            <a:pPr marL="533400" indent="-533400"/>
            <a:r>
              <a:rPr lang="en-US" dirty="0" smtClean="0"/>
              <a:t>Query, basic text &amp; </a:t>
            </a:r>
            <a:r>
              <a:rPr lang="en-US" dirty="0" smtClean="0"/>
              <a:t>GUI </a:t>
            </a:r>
            <a:r>
              <a:rPr lang="en-US" dirty="0" smtClean="0"/>
              <a:t>/ regular expression</a:t>
            </a:r>
          </a:p>
          <a:p>
            <a:pPr marL="533400" indent="-533400"/>
            <a:r>
              <a:rPr lang="en-US" dirty="0" smtClean="0"/>
              <a:t>Word lists, Concordance, Collocations</a:t>
            </a:r>
            <a:endParaRPr lang="en-US" dirty="0" smtClean="0"/>
          </a:p>
          <a:p>
            <a:pPr marL="533400" indent="-533400"/>
            <a:r>
              <a:rPr lang="en-US" dirty="0" smtClean="0"/>
              <a:t>Searchable p</a:t>
            </a:r>
            <a:r>
              <a:rPr lang="en-US" dirty="0" smtClean="0"/>
              <a:t>ersonal annotation</a:t>
            </a:r>
            <a:endParaRPr lang="en-US" dirty="0" smtClean="0"/>
          </a:p>
          <a:p>
            <a:pPr marL="533400" indent="-533400"/>
            <a:r>
              <a:rPr lang="en-US" dirty="0" smtClean="0"/>
              <a:t>Distribution of statistics (by metadata/words/ann</a:t>
            </a:r>
            <a:r>
              <a:rPr lang="en-US" dirty="0" smtClean="0"/>
              <a:t>.)</a:t>
            </a:r>
            <a:endParaRPr lang="en-US" dirty="0" smtClean="0"/>
          </a:p>
          <a:p>
            <a:pPr marL="533400" indent="-533400"/>
            <a:r>
              <a:rPr lang="en-US" dirty="0" smtClean="0"/>
              <a:t>Download </a:t>
            </a:r>
            <a:r>
              <a:rPr lang="en-US" dirty="0" smtClean="0"/>
              <a:t>of corpora and of </a:t>
            </a:r>
            <a:r>
              <a:rPr lang="en-US" dirty="0" smtClean="0"/>
              <a:t>results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3"/>
            <a:ext cx="8137525" cy="504055"/>
          </a:xfrm>
        </p:spPr>
        <p:txBody>
          <a:bodyPr/>
          <a:lstStyle/>
          <a:p>
            <a:r>
              <a:rPr lang="nb-NO" dirty="0" smtClean="0"/>
              <a:t>Corpus List</a:t>
            </a: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40"/>
            <a:ext cx="9144000" cy="4106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98" y="-8720"/>
            <a:ext cx="2272030" cy="225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137525" cy="504055"/>
          </a:xfrm>
        </p:spPr>
        <p:txBody>
          <a:bodyPr/>
          <a:lstStyle/>
          <a:p>
            <a:r>
              <a:rPr lang="nb-NO" dirty="0" smtClean="0"/>
              <a:t>Accepting terms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9191420" cy="416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05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7"/>
            <a:ext cx="8137525" cy="576064"/>
          </a:xfrm>
        </p:spPr>
        <p:txBody>
          <a:bodyPr/>
          <a:lstStyle/>
          <a:p>
            <a:r>
              <a:rPr lang="nb-NO" dirty="0" smtClean="0"/>
              <a:t>Query / concordance / media</a:t>
            </a: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9913"/>
            <a:ext cx="9144000" cy="4718174"/>
          </a:xfrm>
          <a:prstGeom prst="rect">
            <a:avLst/>
          </a:prstGeom>
        </p:spPr>
      </p:pic>
      <p:pic>
        <p:nvPicPr>
          <p:cNvPr id="3" name="colt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0960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1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7"/>
            <a:ext cx="8137525" cy="432048"/>
          </a:xfrm>
        </p:spPr>
        <p:txBody>
          <a:bodyPr/>
          <a:lstStyle/>
          <a:p>
            <a:r>
              <a:rPr lang="nb-NO" dirty="0" smtClean="0"/>
              <a:t>Distribution</a:t>
            </a: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640960" cy="434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7"/>
            <a:ext cx="8137525" cy="432048"/>
          </a:xfrm>
        </p:spPr>
        <p:txBody>
          <a:bodyPr/>
          <a:lstStyle/>
          <a:p>
            <a:r>
              <a:rPr lang="nb-NO" dirty="0" smtClean="0"/>
              <a:t>Collocations</a:t>
            </a: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59721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7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PresentasjonMal">
  <a:themeElements>
    <a:clrScheme name="UniPresentasjonMal 15">
      <a:dk1>
        <a:srgbClr val="000000"/>
      </a:dk1>
      <a:lt1>
        <a:srgbClr val="FFFFFF"/>
      </a:lt1>
      <a:dk2>
        <a:srgbClr val="F80096"/>
      </a:dk2>
      <a:lt2>
        <a:srgbClr val="E18813"/>
      </a:lt2>
      <a:accent1>
        <a:srgbClr val="411673"/>
      </a:accent1>
      <a:accent2>
        <a:srgbClr val="A0007E"/>
      </a:accent2>
      <a:accent3>
        <a:srgbClr val="FFFFFF"/>
      </a:accent3>
      <a:accent4>
        <a:srgbClr val="000000"/>
      </a:accent4>
      <a:accent5>
        <a:srgbClr val="B0ABBC"/>
      </a:accent5>
      <a:accent6>
        <a:srgbClr val="910072"/>
      </a:accent6>
      <a:hlink>
        <a:srgbClr val="95BB1E"/>
      </a:hlink>
      <a:folHlink>
        <a:srgbClr val="2ABA9B"/>
      </a:folHlink>
    </a:clrScheme>
    <a:fontScheme name="UniPresentasjon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DDDDDD"/>
            </a:gs>
          </a:gsLst>
          <a:lin ang="0" scaled="1"/>
        </a:gradFill>
        <a:ln w="9525" cap="flat" cmpd="sng" algn="ctr">
          <a:solidFill>
            <a:srgbClr val="DDDDDD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DDDDDD"/>
            </a:gs>
          </a:gsLst>
          <a:lin ang="0" scaled="1"/>
        </a:gradFill>
        <a:ln w="9525" cap="flat" cmpd="sng" algn="ctr">
          <a:solidFill>
            <a:srgbClr val="DDDDDD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Presentasjon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11673"/>
        </a:accent1>
        <a:accent2>
          <a:srgbClr val="A0007E"/>
        </a:accent2>
        <a:accent3>
          <a:srgbClr val="FFFFFF"/>
        </a:accent3>
        <a:accent4>
          <a:srgbClr val="000000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14">
        <a:dk1>
          <a:srgbClr val="000000"/>
        </a:dk1>
        <a:lt1>
          <a:srgbClr val="00FF00"/>
        </a:lt1>
        <a:dk2>
          <a:srgbClr val="000000"/>
        </a:dk2>
        <a:lt2>
          <a:srgbClr val="808080"/>
        </a:lt2>
        <a:accent1>
          <a:srgbClr val="411673"/>
        </a:accent1>
        <a:accent2>
          <a:srgbClr val="A0007E"/>
        </a:accent2>
        <a:accent3>
          <a:srgbClr val="AAFFAA"/>
        </a:accent3>
        <a:accent4>
          <a:srgbClr val="000000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15">
        <a:dk1>
          <a:srgbClr val="000000"/>
        </a:dk1>
        <a:lt1>
          <a:srgbClr val="FFFFFF"/>
        </a:lt1>
        <a:dk2>
          <a:srgbClr val="F80096"/>
        </a:dk2>
        <a:lt2>
          <a:srgbClr val="E18813"/>
        </a:lt2>
        <a:accent1>
          <a:srgbClr val="411673"/>
        </a:accent1>
        <a:accent2>
          <a:srgbClr val="A0007E"/>
        </a:accent2>
        <a:accent3>
          <a:srgbClr val="FFFFFF"/>
        </a:accent3>
        <a:accent4>
          <a:srgbClr val="000000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16">
        <a:dk1>
          <a:srgbClr val="4A4D4A"/>
        </a:dk1>
        <a:lt1>
          <a:srgbClr val="FFFFFF"/>
        </a:lt1>
        <a:dk2>
          <a:srgbClr val="F80096"/>
        </a:dk2>
        <a:lt2>
          <a:srgbClr val="E18813"/>
        </a:lt2>
        <a:accent1>
          <a:srgbClr val="411673"/>
        </a:accent1>
        <a:accent2>
          <a:srgbClr val="A0007E"/>
        </a:accent2>
        <a:accent3>
          <a:srgbClr val="FFFFFF"/>
        </a:accent3>
        <a:accent4>
          <a:srgbClr val="3E403E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UniPresentasjonMal</Template>
  <TotalTime>710</TotalTime>
  <Words>180</Words>
  <Application>Microsoft Office PowerPoint</Application>
  <PresentationFormat>On-screen Show (4:3)</PresentationFormat>
  <Paragraphs>47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UniPresentasjonMal</vt:lpstr>
      <vt:lpstr>ICAME in CLARIN - a software demo of Corpuscle</vt:lpstr>
      <vt:lpstr>PowerPoint Presentation</vt:lpstr>
      <vt:lpstr>Common Language Resources and Technology Infrastructure</vt:lpstr>
      <vt:lpstr>Corpuscle  (clarino.uib.no/corpuscle)</vt:lpstr>
      <vt:lpstr>Corpus List</vt:lpstr>
      <vt:lpstr>Accepting terms</vt:lpstr>
      <vt:lpstr>Query / concordance / media</vt:lpstr>
      <vt:lpstr>Distribution</vt:lpstr>
      <vt:lpstr>Collocations</vt:lpstr>
      <vt:lpstr>More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Dette er en forside</dc:title>
  <dc:creator>Uni</dc:creator>
  <cp:lastModifiedBy>Knut Hofland</cp:lastModifiedBy>
  <cp:revision>51</cp:revision>
  <dcterms:created xsi:type="dcterms:W3CDTF">2013-05-11T18:50:32Z</dcterms:created>
  <dcterms:modified xsi:type="dcterms:W3CDTF">2014-04-28T09:59:57Z</dcterms:modified>
</cp:coreProperties>
</file>