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7" r:id="rId2"/>
    <p:sldId id="297" r:id="rId3"/>
    <p:sldId id="313" r:id="rId4"/>
    <p:sldId id="317" r:id="rId5"/>
    <p:sldId id="314" r:id="rId6"/>
    <p:sldId id="315" r:id="rId7"/>
    <p:sldId id="316" r:id="rId8"/>
    <p:sldId id="318" r:id="rId9"/>
    <p:sldId id="319" r:id="rId10"/>
    <p:sldId id="320" r:id="rId11"/>
    <p:sldId id="321" r:id="rId12"/>
    <p:sldId id="322" r:id="rId13"/>
    <p:sldId id="325" r:id="rId14"/>
    <p:sldId id="327" r:id="rId15"/>
    <p:sldId id="324" r:id="rId16"/>
    <p:sldId id="330" r:id="rId17"/>
    <p:sldId id="331" r:id="rId18"/>
    <p:sldId id="328" r:id="rId19"/>
    <p:sldId id="329" r:id="rId20"/>
    <p:sldId id="335" r:id="rId21"/>
    <p:sldId id="332" r:id="rId22"/>
    <p:sldId id="333" r:id="rId23"/>
    <p:sldId id="334" r:id="rId24"/>
    <p:sldId id="336" r:id="rId25"/>
    <p:sldId id="337" r:id="rId26"/>
    <p:sldId id="338" r:id="rId27"/>
    <p:sldId id="340" r:id="rId28"/>
    <p:sldId id="339" r:id="rId29"/>
    <p:sldId id="345" r:id="rId30"/>
    <p:sldId id="342" r:id="rId31"/>
    <p:sldId id="343" r:id="rId32"/>
    <p:sldId id="344" r:id="rId33"/>
    <p:sldId id="346" r:id="rId34"/>
    <p:sldId id="347" r:id="rId35"/>
    <p:sldId id="348" r:id="rId36"/>
    <p:sldId id="352" r:id="rId37"/>
    <p:sldId id="349" r:id="rId38"/>
    <p:sldId id="353" r:id="rId39"/>
    <p:sldId id="350" r:id="rId40"/>
    <p:sldId id="361" r:id="rId41"/>
    <p:sldId id="354" r:id="rId42"/>
    <p:sldId id="351" r:id="rId43"/>
    <p:sldId id="356" r:id="rId44"/>
    <p:sldId id="357" r:id="rId45"/>
    <p:sldId id="360" r:id="rId46"/>
    <p:sldId id="359" r:id="rId47"/>
    <p:sldId id="355" r:id="rId48"/>
    <p:sldId id="362" r:id="rId49"/>
    <p:sldId id="363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0000"/>
    <a:srgbClr val="808080"/>
    <a:srgbClr val="786E33"/>
    <a:srgbClr val="1FBB9B"/>
    <a:srgbClr val="95BB1E"/>
    <a:srgbClr val="EAEAEA"/>
    <a:srgbClr val="DDDDDD"/>
    <a:srgbClr val="D3D3D3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8" autoAdjust="0"/>
    <p:restoredTop sz="94660" autoAdjust="0"/>
  </p:normalViewPr>
  <p:slideViewPr>
    <p:cSldViewPr>
      <p:cViewPr varScale="1">
        <p:scale>
          <a:sx n="78" d="100"/>
          <a:sy n="78" d="100"/>
        </p:scale>
        <p:origin x="-8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UniPresbunnForside1024x768Uten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025" y="1282700"/>
            <a:ext cx="6069013" cy="1206500"/>
          </a:xfrm>
        </p:spPr>
        <p:txBody>
          <a:bodyPr>
            <a:spAutoFit/>
          </a:bodyPr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1313" y="2625725"/>
            <a:ext cx="6400800" cy="1657350"/>
          </a:xfrm>
        </p:spPr>
        <p:txBody>
          <a:bodyPr/>
          <a:lstStyle>
            <a:lvl1pPr marL="0" indent="0">
              <a:lnSpc>
                <a:spcPct val="80000"/>
              </a:lnSpc>
              <a:buFont typeface="Wingdings" pitchFamily="2" charset="2"/>
              <a:buNone/>
              <a:defRPr sz="2600">
                <a:solidFill>
                  <a:srgbClr val="A0007E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322140-A16F-4DA8-B682-43CEEE4EF89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5176" y="5980176"/>
            <a:ext cx="1849565" cy="698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02F83-3110-4DE7-9B64-6DD9C5080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-31750"/>
            <a:ext cx="2033588" cy="5837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-31750"/>
            <a:ext cx="5951537" cy="5837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02F61-0BA9-480D-B7A9-3C3524E41F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3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50"/>
            <a:ext cx="8137525" cy="1243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1188" y="1412875"/>
            <a:ext cx="7839075" cy="439261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650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597650"/>
            <a:ext cx="4895850" cy="2603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650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fld id="{05A4D423-83DB-42AC-8211-517A731147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5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6CA30-9FCB-4804-AA94-A69F03EF88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6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9D18-F7DB-4F60-810B-6F0E241785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3843337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925" y="1412875"/>
            <a:ext cx="3843338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18CB2-630B-433F-B095-5EA66437C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0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23CD5-1DB9-4333-8BF2-BEB088C3A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0867E-FA80-4D73-A88A-956FEE5834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1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4E58C-9F2E-491A-B323-5B2F6133A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8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BF729-0844-423A-AC7A-D0AC018AF4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5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46E46-0AB0-4A31-9D20-92F80849C0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UniPresbunnInnside1024x768Uten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-31750"/>
            <a:ext cx="813752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Sed nibh metus</a:t>
            </a:r>
            <a:br>
              <a:rPr lang="en-US" smtClean="0"/>
            </a:br>
            <a:r>
              <a:rPr lang="en-US" smtClean="0"/>
              <a:t>lurimus cuntofani lerche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12875"/>
            <a:ext cx="7839075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Dette er det øverste nivået</a:t>
            </a:r>
          </a:p>
          <a:p>
            <a:pPr lvl="1"/>
            <a:r>
              <a:rPr lang="en-US" smtClean="0"/>
              <a:t>Dette er det andre nivået</a:t>
            </a:r>
          </a:p>
          <a:p>
            <a:pPr lvl="2"/>
            <a:r>
              <a:rPr lang="en-US" smtClean="0"/>
              <a:t>Dette er det tredje nivået</a:t>
            </a:r>
          </a:p>
          <a:p>
            <a:pPr lvl="3"/>
            <a:r>
              <a:rPr lang="en-US" smtClean="0"/>
              <a:t>Dette er det fjerde nivået</a:t>
            </a:r>
          </a:p>
          <a:p>
            <a:pPr lvl="4"/>
            <a:r>
              <a:rPr lang="en-US" smtClean="0"/>
              <a:t>Dette er det femte nivået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4075" y="6597650"/>
            <a:ext cx="48958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08E61A-0220-4A14-B394-6E5BC0C0BCB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265176" y="5980176"/>
            <a:ext cx="1849565" cy="6985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9pPr>
    </p:titleStyle>
    <p:bodyStyle>
      <a:lvl1pPr marL="355600" indent="-355600" algn="l" rtl="0" eaLnBrk="1" fontAlgn="base" hangingPunct="1">
        <a:spcBef>
          <a:spcPct val="200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901700" indent="-3667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2400">
          <a:solidFill>
            <a:srgbClr val="000000"/>
          </a:solidFill>
          <a:latin typeface="+mn-lt"/>
        </a:defRPr>
      </a:lvl2pPr>
      <a:lvl3pPr marL="1435100" indent="-354013" algn="l" rtl="0" eaLnBrk="1" fontAlgn="base" hangingPunct="1">
        <a:lnSpc>
          <a:spcPts val="2200"/>
        </a:lnSpc>
        <a:spcBef>
          <a:spcPts val="900"/>
        </a:spcBef>
        <a:spcAft>
          <a:spcPts val="400"/>
        </a:spcAft>
        <a:buClr>
          <a:srgbClr val="A0007E"/>
        </a:buClr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3pPr>
      <a:lvl4pPr marL="1879600" indent="-265113" algn="l" rtl="0" eaLnBrk="1" fontAlgn="base" hangingPunct="1">
        <a:lnSpc>
          <a:spcPts val="2200"/>
        </a:lnSpc>
        <a:spcBef>
          <a:spcPts val="900"/>
        </a:spcBef>
        <a:spcAft>
          <a:spcPts val="400"/>
        </a:spcAft>
        <a:buClr>
          <a:srgbClr val="A0007E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4pPr>
      <a:lvl5pPr marL="23368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5pPr>
      <a:lvl6pPr marL="27940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6pPr>
      <a:lvl7pPr marL="32512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7pPr>
      <a:lvl8pPr marL="37084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8pPr>
      <a:lvl9pPr marL="41656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larino.uib.no/corpuscl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67474"/>
            <a:ext cx="8061399" cy="609398"/>
          </a:xfrm>
          <a:ln/>
        </p:spPr>
        <p:txBody>
          <a:bodyPr/>
          <a:lstStyle/>
          <a:p>
            <a:r>
              <a:rPr lang="en-US" dirty="0" smtClean="0"/>
              <a:t>Corpuscle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852936"/>
            <a:ext cx="6400800" cy="3168352"/>
          </a:xfrm>
          <a:ln/>
        </p:spPr>
        <p:txBody>
          <a:bodyPr rIns="35717"/>
          <a:lstStyle/>
          <a:p>
            <a:r>
              <a:rPr lang="en-US" dirty="0" smtClean="0"/>
              <a:t>Knut </a:t>
            </a:r>
            <a:r>
              <a:rPr lang="en-US" dirty="0" err="1" smtClean="0"/>
              <a:t>Hofland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Uni</a:t>
            </a:r>
            <a:r>
              <a:rPr lang="en-US" dirty="0" smtClean="0"/>
              <a:t> Research Computing</a:t>
            </a:r>
          </a:p>
          <a:p>
            <a:r>
              <a:rPr lang="en-US" dirty="0" smtClean="0"/>
              <a:t>Bergen, Norway</a:t>
            </a:r>
          </a:p>
          <a:p>
            <a:endParaRPr lang="en-US" sz="2000" dirty="0" smtClean="0">
              <a:latin typeface="Courier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http://clarino.uib.no/corpuscle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smtClean="0"/>
              <a:t>Workshop, ICAME 37, Hong Kong, 25.5.16</a:t>
            </a: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432"/>
            <a:ext cx="8136904" cy="6319420"/>
          </a:xfrm>
        </p:spPr>
      </p:pic>
    </p:spTree>
    <p:extLst>
      <p:ext uri="{BB962C8B-B14F-4D97-AF65-F5344CB8AC3E}">
        <p14:creationId xmlns:p14="http://schemas.microsoft.com/office/powerpoint/2010/main" val="10595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895170" cy="4464496"/>
          </a:xfrm>
        </p:spPr>
      </p:pic>
    </p:spTree>
    <p:extLst>
      <p:ext uri="{BB962C8B-B14F-4D97-AF65-F5344CB8AC3E}">
        <p14:creationId xmlns:p14="http://schemas.microsoft.com/office/powerpoint/2010/main" val="24335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" y="764704"/>
            <a:ext cx="9107058" cy="4725144"/>
          </a:xfrm>
        </p:spPr>
      </p:pic>
    </p:spTree>
    <p:extLst>
      <p:ext uri="{BB962C8B-B14F-4D97-AF65-F5344CB8AC3E}">
        <p14:creationId xmlns:p14="http://schemas.microsoft.com/office/powerpoint/2010/main" val="15399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776199" cy="5917273"/>
          </a:xfrm>
        </p:spPr>
      </p:pic>
    </p:spTree>
    <p:extLst>
      <p:ext uri="{BB962C8B-B14F-4D97-AF65-F5344CB8AC3E}">
        <p14:creationId xmlns:p14="http://schemas.microsoft.com/office/powerpoint/2010/main" val="28346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796453"/>
          </a:xfrm>
        </p:spPr>
        <p:txBody>
          <a:bodyPr/>
          <a:lstStyle/>
          <a:p>
            <a:r>
              <a:rPr lang="nb-NO" dirty="0" smtClean="0"/>
              <a:t>Corpuscle – main menu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7"/>
            <a:ext cx="1572290" cy="5688633"/>
          </a:xfrm>
        </p:spPr>
      </p:pic>
      <p:sp>
        <p:nvSpPr>
          <p:cNvPr id="3" name="Right Arrow 2"/>
          <p:cNvSpPr/>
          <p:nvPr/>
        </p:nvSpPr>
        <p:spPr bwMode="auto">
          <a:xfrm>
            <a:off x="611560" y="3356992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80091" cy="5877272"/>
          </a:xfrm>
        </p:spPr>
      </p:pic>
      <p:sp>
        <p:nvSpPr>
          <p:cNvPr id="3" name="Down Arrow 2"/>
          <p:cNvSpPr/>
          <p:nvPr/>
        </p:nvSpPr>
        <p:spPr bwMode="auto">
          <a:xfrm>
            <a:off x="441252" y="3627872"/>
            <a:ext cx="340616" cy="832472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8009686" cy="5832648"/>
          </a:xfrm>
        </p:spPr>
      </p:pic>
    </p:spTree>
    <p:extLst>
      <p:ext uri="{BB962C8B-B14F-4D97-AF65-F5344CB8AC3E}">
        <p14:creationId xmlns:p14="http://schemas.microsoft.com/office/powerpoint/2010/main" val="9237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796453"/>
          </a:xfrm>
        </p:spPr>
        <p:txBody>
          <a:bodyPr/>
          <a:lstStyle/>
          <a:p>
            <a:r>
              <a:rPr lang="nb-NO" dirty="0" smtClean="0"/>
              <a:t>Corpuscle – main menu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7"/>
            <a:ext cx="1572290" cy="5688633"/>
          </a:xfrm>
        </p:spPr>
      </p:pic>
      <p:sp>
        <p:nvSpPr>
          <p:cNvPr id="3" name="Right Arrow 2"/>
          <p:cNvSpPr/>
          <p:nvPr/>
        </p:nvSpPr>
        <p:spPr bwMode="auto">
          <a:xfrm>
            <a:off x="611560" y="5493780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034102" cy="5498560"/>
          </a:xfrm>
        </p:spPr>
      </p:pic>
      <p:sp>
        <p:nvSpPr>
          <p:cNvPr id="3" name="Right Arrow 2"/>
          <p:cNvSpPr/>
          <p:nvPr/>
        </p:nvSpPr>
        <p:spPr bwMode="auto">
          <a:xfrm>
            <a:off x="-127204" y="3717032"/>
            <a:ext cx="648072" cy="36004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7"/>
            <a:ext cx="6463082" cy="5904657"/>
          </a:xfrm>
        </p:spPr>
      </p:pic>
    </p:spTree>
    <p:extLst>
      <p:ext uri="{BB962C8B-B14F-4D97-AF65-F5344CB8AC3E}">
        <p14:creationId xmlns:p14="http://schemas.microsoft.com/office/powerpoint/2010/main" val="28343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472"/>
            <a:ext cx="8137525" cy="662583"/>
          </a:xfrm>
        </p:spPr>
        <p:txBody>
          <a:bodyPr/>
          <a:lstStyle/>
          <a:p>
            <a:r>
              <a:rPr lang="nb-NO" dirty="0" smtClean="0"/>
              <a:t>Corpuscle  </a:t>
            </a:r>
            <a:r>
              <a:rPr lang="nb-NO" b="0" dirty="0" smtClean="0"/>
              <a:t>(clarino.uib.no/corpuscle)</a:t>
            </a:r>
            <a:endParaRPr lang="nb-NO" b="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496944" cy="5040560"/>
          </a:xfrm>
        </p:spPr>
        <p:txBody>
          <a:bodyPr/>
          <a:lstStyle/>
          <a:p>
            <a:pPr marL="533400" indent="-533400"/>
            <a:r>
              <a:rPr lang="en-US" dirty="0"/>
              <a:t>S</a:t>
            </a:r>
            <a:r>
              <a:rPr lang="en-US" dirty="0" smtClean="0"/>
              <a:t>tructured data, parallel corpora, aligned media</a:t>
            </a:r>
          </a:p>
          <a:p>
            <a:pPr marL="533400" indent="-533400"/>
            <a:r>
              <a:rPr lang="en-US" dirty="0" smtClean="0"/>
              <a:t>Large corpora (&gt; 2 billion words)</a:t>
            </a:r>
          </a:p>
          <a:p>
            <a:pPr marL="533400" indent="-533400"/>
            <a:r>
              <a:rPr lang="en-US" dirty="0" smtClean="0"/>
              <a:t>Federated login (</a:t>
            </a:r>
            <a:r>
              <a:rPr lang="en-US" dirty="0" err="1" smtClean="0"/>
              <a:t>eduGAIN</a:t>
            </a:r>
            <a:r>
              <a:rPr lang="en-US" dirty="0" smtClean="0"/>
              <a:t>, </a:t>
            </a:r>
            <a:r>
              <a:rPr lang="en-US" dirty="0" err="1" smtClean="0"/>
              <a:t>OpenIdP</a:t>
            </a:r>
            <a:r>
              <a:rPr lang="en-US" dirty="0" smtClean="0"/>
              <a:t>, CLARIN)</a:t>
            </a:r>
          </a:p>
          <a:p>
            <a:pPr marL="533400" indent="-533400"/>
            <a:r>
              <a:rPr lang="en-US" dirty="0" smtClean="0"/>
              <a:t>CLARIN integration, metadata harvested, PID</a:t>
            </a:r>
          </a:p>
          <a:p>
            <a:pPr marL="533400" indent="-533400"/>
            <a:r>
              <a:rPr lang="en-US" dirty="0" smtClean="0"/>
              <a:t>Query, basic text &amp; GUI / regular expression</a:t>
            </a:r>
          </a:p>
          <a:p>
            <a:pPr marL="533400" indent="-533400"/>
            <a:r>
              <a:rPr lang="en-US" dirty="0" smtClean="0"/>
              <a:t>Word lists, Concordance, Collocations, media</a:t>
            </a:r>
          </a:p>
          <a:p>
            <a:pPr marL="533400" indent="-533400"/>
            <a:r>
              <a:rPr lang="en-US" dirty="0" smtClean="0"/>
              <a:t>Searchable personal annotation</a:t>
            </a:r>
          </a:p>
          <a:p>
            <a:pPr marL="533400" indent="-533400"/>
            <a:r>
              <a:rPr lang="en-US" dirty="0" smtClean="0"/>
              <a:t>Distribution of statistics (by metadata/words/ann.)</a:t>
            </a:r>
          </a:p>
          <a:p>
            <a:pPr marL="533400" indent="-533400"/>
            <a:r>
              <a:rPr lang="en-US" dirty="0" smtClean="0"/>
              <a:t>Download of corpora and of results</a:t>
            </a:r>
          </a:p>
          <a:p>
            <a:pPr marL="533400" indent="-533400"/>
            <a:r>
              <a:rPr lang="en-US" dirty="0" smtClean="0"/>
              <a:t>Upload of corpora, search API, federated search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796453"/>
          </a:xfrm>
        </p:spPr>
        <p:txBody>
          <a:bodyPr/>
          <a:lstStyle/>
          <a:p>
            <a:r>
              <a:rPr lang="nb-NO" dirty="0" smtClean="0"/>
              <a:t>Corpuscle – main menu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7"/>
            <a:ext cx="1572290" cy="5688633"/>
          </a:xfrm>
        </p:spPr>
      </p:pic>
      <p:sp>
        <p:nvSpPr>
          <p:cNvPr id="3" name="Right Arrow 2"/>
          <p:cNvSpPr/>
          <p:nvPr/>
        </p:nvSpPr>
        <p:spPr bwMode="auto">
          <a:xfrm>
            <a:off x="611560" y="3827508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50"/>
            <a:ext cx="8137525" cy="796453"/>
          </a:xfrm>
        </p:spPr>
        <p:txBody>
          <a:bodyPr/>
          <a:lstStyle/>
          <a:p>
            <a:r>
              <a:rPr lang="nb-NO" dirty="0" smtClean="0"/>
              <a:t>Corpuscle – basic search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16832"/>
            <a:ext cx="7769251" cy="2808312"/>
          </a:xfrm>
        </p:spPr>
      </p:pic>
    </p:spTree>
    <p:extLst>
      <p:ext uri="{BB962C8B-B14F-4D97-AF65-F5344CB8AC3E}">
        <p14:creationId xmlns:p14="http://schemas.microsoft.com/office/powerpoint/2010/main" val="20367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280920" cy="6063832"/>
          </a:xfrm>
        </p:spPr>
      </p:pic>
      <p:sp>
        <p:nvSpPr>
          <p:cNvPr id="3" name="Right Arrow 2"/>
          <p:cNvSpPr/>
          <p:nvPr/>
        </p:nvSpPr>
        <p:spPr bwMode="auto">
          <a:xfrm rot="16200000">
            <a:off x="266602" y="2477815"/>
            <a:ext cx="503719" cy="389864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90736" cy="5544616"/>
          </a:xfrm>
        </p:spPr>
      </p:pic>
    </p:spTree>
    <p:extLst>
      <p:ext uri="{BB962C8B-B14F-4D97-AF65-F5344CB8AC3E}">
        <p14:creationId xmlns:p14="http://schemas.microsoft.com/office/powerpoint/2010/main" val="30568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8671271" cy="5832648"/>
          </a:xfrm>
        </p:spPr>
      </p:pic>
    </p:spTree>
    <p:extLst>
      <p:ext uri="{BB962C8B-B14F-4D97-AF65-F5344CB8AC3E}">
        <p14:creationId xmlns:p14="http://schemas.microsoft.com/office/powerpoint/2010/main" val="21747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88612" cy="5904656"/>
          </a:xfrm>
        </p:spPr>
      </p:pic>
      <p:sp>
        <p:nvSpPr>
          <p:cNvPr id="3" name="Right Arrow 2"/>
          <p:cNvSpPr/>
          <p:nvPr/>
        </p:nvSpPr>
        <p:spPr bwMode="auto">
          <a:xfrm rot="16200000">
            <a:off x="7975800" y="1124744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8640961" cy="5932758"/>
          </a:xfrm>
        </p:spPr>
      </p:pic>
      <p:sp>
        <p:nvSpPr>
          <p:cNvPr id="3" name="Down Arrow 2"/>
          <p:cNvSpPr/>
          <p:nvPr/>
        </p:nvSpPr>
        <p:spPr bwMode="auto">
          <a:xfrm>
            <a:off x="4137664" y="670620"/>
            <a:ext cx="484632" cy="978408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796453"/>
          </a:xfrm>
        </p:spPr>
        <p:txBody>
          <a:bodyPr/>
          <a:lstStyle/>
          <a:p>
            <a:r>
              <a:rPr lang="nb-NO" dirty="0" smtClean="0"/>
              <a:t>Corpuscle – main menu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7"/>
            <a:ext cx="1572290" cy="5688633"/>
          </a:xfrm>
        </p:spPr>
      </p:pic>
      <p:sp>
        <p:nvSpPr>
          <p:cNvPr id="3" name="Right Arrow 2"/>
          <p:cNvSpPr/>
          <p:nvPr/>
        </p:nvSpPr>
        <p:spPr bwMode="auto">
          <a:xfrm>
            <a:off x="611560" y="4750220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7435406" cy="4752528"/>
          </a:xfrm>
        </p:spPr>
      </p:pic>
      <p:sp>
        <p:nvSpPr>
          <p:cNvPr id="3" name="Right Arrow 2"/>
          <p:cNvSpPr/>
          <p:nvPr/>
        </p:nvSpPr>
        <p:spPr bwMode="auto">
          <a:xfrm rot="10800000">
            <a:off x="1979710" y="3215636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064896" cy="5910304"/>
          </a:xfrm>
        </p:spPr>
      </p:pic>
    </p:spTree>
    <p:extLst>
      <p:ext uri="{BB962C8B-B14F-4D97-AF65-F5344CB8AC3E}">
        <p14:creationId xmlns:p14="http://schemas.microsoft.com/office/powerpoint/2010/main" val="22324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137525" cy="1243013"/>
          </a:xfrm>
        </p:spPr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8987635" cy="5008952"/>
          </a:xfrm>
        </p:spPr>
      </p:pic>
      <p:sp>
        <p:nvSpPr>
          <p:cNvPr id="3" name="Right Arrow 2"/>
          <p:cNvSpPr/>
          <p:nvPr/>
        </p:nvSpPr>
        <p:spPr bwMode="auto">
          <a:xfrm rot="20367646">
            <a:off x="4939311" y="756868"/>
            <a:ext cx="864096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0"/>
            <a:ext cx="7007558" cy="6308920"/>
          </a:xfrm>
        </p:spPr>
      </p:pic>
      <p:sp>
        <p:nvSpPr>
          <p:cNvPr id="3" name="Right Arrow 2"/>
          <p:cNvSpPr/>
          <p:nvPr/>
        </p:nvSpPr>
        <p:spPr bwMode="auto">
          <a:xfrm rot="20074684">
            <a:off x="1012333" y="2468353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4784"/>
            <a:ext cx="8035453" cy="6284536"/>
          </a:xfrm>
        </p:spPr>
      </p:pic>
      <p:sp>
        <p:nvSpPr>
          <p:cNvPr id="3" name="Right Arrow 2"/>
          <p:cNvSpPr/>
          <p:nvPr/>
        </p:nvSpPr>
        <p:spPr bwMode="auto">
          <a:xfrm rot="11924126">
            <a:off x="3008606" y="1053012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2" y="476672"/>
            <a:ext cx="9020428" cy="5040560"/>
          </a:xfrm>
        </p:spPr>
      </p:pic>
    </p:spTree>
    <p:extLst>
      <p:ext uri="{BB962C8B-B14F-4D97-AF65-F5344CB8AC3E}">
        <p14:creationId xmlns:p14="http://schemas.microsoft.com/office/powerpoint/2010/main" val="6569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212786" cy="4896544"/>
          </a:xfrm>
        </p:spPr>
      </p:pic>
      <p:sp>
        <p:nvSpPr>
          <p:cNvPr id="3" name="Right Arrow 2"/>
          <p:cNvSpPr/>
          <p:nvPr/>
        </p:nvSpPr>
        <p:spPr bwMode="auto">
          <a:xfrm rot="17879991">
            <a:off x="7536449" y="3732386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8136904" cy="5828700"/>
          </a:xfrm>
        </p:spPr>
      </p:pic>
    </p:spTree>
    <p:extLst>
      <p:ext uri="{BB962C8B-B14F-4D97-AF65-F5344CB8AC3E}">
        <p14:creationId xmlns:p14="http://schemas.microsoft.com/office/powerpoint/2010/main" val="34198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296"/>
            <a:ext cx="7787113" cy="6379032"/>
          </a:xfrm>
        </p:spPr>
      </p:pic>
      <p:sp>
        <p:nvSpPr>
          <p:cNvPr id="3" name="Down Arrow 2"/>
          <p:cNvSpPr/>
          <p:nvPr/>
        </p:nvSpPr>
        <p:spPr bwMode="auto">
          <a:xfrm rot="19066602">
            <a:off x="462298" y="2833545"/>
            <a:ext cx="484632" cy="814411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796453"/>
          </a:xfrm>
        </p:spPr>
        <p:txBody>
          <a:bodyPr/>
          <a:lstStyle/>
          <a:p>
            <a:r>
              <a:rPr lang="nb-NO" dirty="0" smtClean="0"/>
              <a:t>Corpuscle – main menu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7"/>
            <a:ext cx="1572290" cy="5688633"/>
          </a:xfrm>
        </p:spPr>
      </p:pic>
      <p:sp>
        <p:nvSpPr>
          <p:cNvPr id="3" name="Right Arrow 2"/>
          <p:cNvSpPr/>
          <p:nvPr/>
        </p:nvSpPr>
        <p:spPr bwMode="auto">
          <a:xfrm>
            <a:off x="683568" y="4315180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8064302" cy="6237312"/>
          </a:xfrm>
        </p:spPr>
      </p:pic>
    </p:spTree>
    <p:extLst>
      <p:ext uri="{BB962C8B-B14F-4D97-AF65-F5344CB8AC3E}">
        <p14:creationId xmlns:p14="http://schemas.microsoft.com/office/powerpoint/2010/main" val="34426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796453"/>
          </a:xfrm>
        </p:spPr>
        <p:txBody>
          <a:bodyPr/>
          <a:lstStyle/>
          <a:p>
            <a:r>
              <a:rPr lang="nb-NO" dirty="0" smtClean="0"/>
              <a:t>Corpuscle – main menu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7"/>
            <a:ext cx="1572290" cy="5688633"/>
          </a:xfrm>
        </p:spPr>
      </p:pic>
      <p:sp>
        <p:nvSpPr>
          <p:cNvPr id="3" name="Right Arrow 2"/>
          <p:cNvSpPr/>
          <p:nvPr/>
        </p:nvSpPr>
        <p:spPr bwMode="auto">
          <a:xfrm>
            <a:off x="683568" y="4535004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16632"/>
            <a:ext cx="6728031" cy="6264696"/>
          </a:xfrm>
        </p:spPr>
      </p:pic>
      <p:sp>
        <p:nvSpPr>
          <p:cNvPr id="3" name="Down Arrow 2"/>
          <p:cNvSpPr/>
          <p:nvPr/>
        </p:nvSpPr>
        <p:spPr bwMode="auto">
          <a:xfrm>
            <a:off x="6417916" y="1216580"/>
            <a:ext cx="484632" cy="690376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6200000">
            <a:off x="6873969" y="2510034"/>
            <a:ext cx="777237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Corpuscle - login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424936" cy="1314660"/>
          </a:xfrm>
        </p:spPr>
      </p:pic>
    </p:spTree>
    <p:extLst>
      <p:ext uri="{BB962C8B-B14F-4D97-AF65-F5344CB8AC3E}">
        <p14:creationId xmlns:p14="http://schemas.microsoft.com/office/powerpoint/2010/main" val="13612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7"/>
            <a:ext cx="8137525" cy="432048"/>
          </a:xfrm>
        </p:spPr>
        <p:txBody>
          <a:bodyPr/>
          <a:lstStyle/>
          <a:p>
            <a:r>
              <a:rPr lang="nb-NO" dirty="0" smtClean="0"/>
              <a:t>Distribution</a:t>
            </a: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640960" cy="4349554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>
            <a:off x="2097436" y="908720"/>
            <a:ext cx="484632" cy="739936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7452320" y="789484"/>
            <a:ext cx="484632" cy="978408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796453"/>
          </a:xfrm>
        </p:spPr>
        <p:txBody>
          <a:bodyPr/>
          <a:lstStyle/>
          <a:p>
            <a:r>
              <a:rPr lang="nb-NO" dirty="0" smtClean="0"/>
              <a:t>Corpuscle – main menu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7"/>
            <a:ext cx="1572290" cy="5688633"/>
          </a:xfrm>
        </p:spPr>
      </p:pic>
      <p:sp>
        <p:nvSpPr>
          <p:cNvPr id="3" name="Right Arrow 2"/>
          <p:cNvSpPr/>
          <p:nvPr/>
        </p:nvSpPr>
        <p:spPr bwMode="auto">
          <a:xfrm>
            <a:off x="681324" y="4785316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8855754" cy="6016704"/>
          </a:xfrm>
        </p:spPr>
      </p:pic>
    </p:spTree>
    <p:extLst>
      <p:ext uri="{BB962C8B-B14F-4D97-AF65-F5344CB8AC3E}">
        <p14:creationId xmlns:p14="http://schemas.microsoft.com/office/powerpoint/2010/main" val="41924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9832887" cy="5301208"/>
          </a:xfrm>
        </p:spPr>
      </p:pic>
      <p:sp>
        <p:nvSpPr>
          <p:cNvPr id="3" name="Down Arrow 2"/>
          <p:cNvSpPr/>
          <p:nvPr/>
        </p:nvSpPr>
        <p:spPr bwMode="auto">
          <a:xfrm>
            <a:off x="5001000" y="1340768"/>
            <a:ext cx="484632" cy="978408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6632"/>
            <a:ext cx="8316418" cy="5879170"/>
          </a:xfrm>
        </p:spPr>
      </p:pic>
    </p:spTree>
    <p:extLst>
      <p:ext uri="{BB962C8B-B14F-4D97-AF65-F5344CB8AC3E}">
        <p14:creationId xmlns:p14="http://schemas.microsoft.com/office/powerpoint/2010/main" val="31018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51764" cy="6021288"/>
          </a:xfrm>
        </p:spPr>
      </p:pic>
      <p:sp>
        <p:nvSpPr>
          <p:cNvPr id="3" name="Right Arrow 2"/>
          <p:cNvSpPr/>
          <p:nvPr/>
        </p:nvSpPr>
        <p:spPr bwMode="auto">
          <a:xfrm rot="16200000">
            <a:off x="436680" y="1659664"/>
            <a:ext cx="690376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" y="33904"/>
            <a:ext cx="8983285" cy="6021288"/>
          </a:xfrm>
        </p:spPr>
      </p:pic>
    </p:spTree>
    <p:extLst>
      <p:ext uri="{BB962C8B-B14F-4D97-AF65-F5344CB8AC3E}">
        <p14:creationId xmlns:p14="http://schemas.microsoft.com/office/powerpoint/2010/main" val="14630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8"/>
            <a:ext cx="8998024" cy="4965103"/>
          </a:xfrm>
        </p:spPr>
      </p:pic>
      <p:sp>
        <p:nvSpPr>
          <p:cNvPr id="3" name="Right Arrow 2"/>
          <p:cNvSpPr/>
          <p:nvPr/>
        </p:nvSpPr>
        <p:spPr bwMode="auto">
          <a:xfrm rot="16200000">
            <a:off x="7563888" y="1988840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796453"/>
          </a:xfrm>
        </p:spPr>
        <p:txBody>
          <a:bodyPr/>
          <a:lstStyle/>
          <a:p>
            <a:r>
              <a:rPr lang="nb-NO" dirty="0" smtClean="0"/>
              <a:t>Corpuscle – main menu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7"/>
            <a:ext cx="1572290" cy="5688633"/>
          </a:xfrm>
        </p:spPr>
      </p:pic>
      <p:sp>
        <p:nvSpPr>
          <p:cNvPr id="3" name="Right Arrow 2"/>
          <p:cNvSpPr/>
          <p:nvPr/>
        </p:nvSpPr>
        <p:spPr bwMode="auto">
          <a:xfrm rot="10800000">
            <a:off x="3419872" y="6153080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137525" cy="1243013"/>
          </a:xfrm>
        </p:spPr>
        <p:txBody>
          <a:bodyPr/>
          <a:lstStyle/>
          <a:p>
            <a:pPr algn="just"/>
            <a:r>
              <a:rPr lang="nb-NO" dirty="0"/>
              <a:t>c</a:t>
            </a:r>
            <a:r>
              <a:rPr lang="nb-NO" dirty="0" smtClean="0"/>
              <a:t>larino.uib.no/corpuscle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8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724446"/>
          </a:xfrm>
        </p:spPr>
        <p:txBody>
          <a:bodyPr/>
          <a:lstStyle/>
          <a:p>
            <a:r>
              <a:rPr lang="nb-NO" dirty="0" smtClean="0"/>
              <a:t>Corpuscle – login CLARIN SPF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19"/>
            <a:ext cx="4968552" cy="6264697"/>
          </a:xfrm>
        </p:spPr>
      </p:pic>
      <p:sp>
        <p:nvSpPr>
          <p:cNvPr id="3" name="Right Arrow 2"/>
          <p:cNvSpPr/>
          <p:nvPr/>
        </p:nvSpPr>
        <p:spPr bwMode="auto">
          <a:xfrm>
            <a:off x="323528" y="2786644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724445"/>
          </a:xfrm>
        </p:spPr>
        <p:txBody>
          <a:bodyPr/>
          <a:lstStyle/>
          <a:p>
            <a:r>
              <a:rPr lang="nb-NO" dirty="0" smtClean="0"/>
              <a:t>CLARIN - IdP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908720"/>
            <a:ext cx="5113445" cy="5184576"/>
          </a:xfrm>
        </p:spPr>
      </p:pic>
    </p:spTree>
    <p:extLst>
      <p:ext uri="{BB962C8B-B14F-4D97-AF65-F5344CB8AC3E}">
        <p14:creationId xmlns:p14="http://schemas.microsoft.com/office/powerpoint/2010/main" val="14025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22088"/>
            <a:ext cx="3888432" cy="6927293"/>
          </a:xfrm>
        </p:spPr>
      </p:pic>
    </p:spTree>
    <p:extLst>
      <p:ext uri="{BB962C8B-B14F-4D97-AF65-F5344CB8AC3E}">
        <p14:creationId xmlns:p14="http://schemas.microsoft.com/office/powerpoint/2010/main" val="2937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561170" cy="5328592"/>
          </a:xfrm>
        </p:spPr>
      </p:pic>
      <p:sp>
        <p:nvSpPr>
          <p:cNvPr id="3" name="Right Arrow 2"/>
          <p:cNvSpPr/>
          <p:nvPr/>
        </p:nvSpPr>
        <p:spPr bwMode="auto">
          <a:xfrm rot="10800000">
            <a:off x="1331640" y="2622441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796453"/>
          </a:xfrm>
        </p:spPr>
        <p:txBody>
          <a:bodyPr/>
          <a:lstStyle/>
          <a:p>
            <a:r>
              <a:rPr lang="nb-NO" dirty="0" smtClean="0"/>
              <a:t>Corpuscle – main menu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7"/>
            <a:ext cx="1572290" cy="5688633"/>
          </a:xfrm>
        </p:spPr>
      </p:pic>
      <p:sp>
        <p:nvSpPr>
          <p:cNvPr id="3" name="Right Arrow 2"/>
          <p:cNvSpPr/>
          <p:nvPr/>
        </p:nvSpPr>
        <p:spPr bwMode="auto">
          <a:xfrm>
            <a:off x="611560" y="1948468"/>
            <a:ext cx="978408" cy="48463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PresentasjonMal">
  <a:themeElements>
    <a:clrScheme name="UniPresentasjonMal 15">
      <a:dk1>
        <a:srgbClr val="000000"/>
      </a:dk1>
      <a:lt1>
        <a:srgbClr val="FFFFFF"/>
      </a:lt1>
      <a:dk2>
        <a:srgbClr val="F80096"/>
      </a:dk2>
      <a:lt2>
        <a:srgbClr val="E18813"/>
      </a:lt2>
      <a:accent1>
        <a:srgbClr val="411673"/>
      </a:accent1>
      <a:accent2>
        <a:srgbClr val="A0007E"/>
      </a:accent2>
      <a:accent3>
        <a:srgbClr val="FFFFFF"/>
      </a:accent3>
      <a:accent4>
        <a:srgbClr val="000000"/>
      </a:accent4>
      <a:accent5>
        <a:srgbClr val="B0ABBC"/>
      </a:accent5>
      <a:accent6>
        <a:srgbClr val="910072"/>
      </a:accent6>
      <a:hlink>
        <a:srgbClr val="95BB1E"/>
      </a:hlink>
      <a:folHlink>
        <a:srgbClr val="2ABA9B"/>
      </a:folHlink>
    </a:clrScheme>
    <a:fontScheme name="UniPresentasjon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DDDDDD"/>
            </a:gs>
          </a:gsLst>
          <a:lin ang="0" scaled="1"/>
        </a:gradFill>
        <a:ln w="9525" cap="flat" cmpd="sng" algn="ctr">
          <a:solidFill>
            <a:srgbClr val="DDDDD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DDDDDD"/>
            </a:gs>
          </a:gsLst>
          <a:lin ang="0" scaled="1"/>
        </a:gradFill>
        <a:ln w="9525" cap="flat" cmpd="sng" algn="ctr">
          <a:solidFill>
            <a:srgbClr val="DDDDD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Presentasjon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11673"/>
        </a:accent1>
        <a:accent2>
          <a:srgbClr val="A0007E"/>
        </a:accent2>
        <a:accent3>
          <a:srgbClr val="FFFFFF"/>
        </a:accent3>
        <a:accent4>
          <a:srgbClr val="000000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14">
        <a:dk1>
          <a:srgbClr val="000000"/>
        </a:dk1>
        <a:lt1>
          <a:srgbClr val="00FF00"/>
        </a:lt1>
        <a:dk2>
          <a:srgbClr val="000000"/>
        </a:dk2>
        <a:lt2>
          <a:srgbClr val="808080"/>
        </a:lt2>
        <a:accent1>
          <a:srgbClr val="411673"/>
        </a:accent1>
        <a:accent2>
          <a:srgbClr val="A0007E"/>
        </a:accent2>
        <a:accent3>
          <a:srgbClr val="AAFFAA"/>
        </a:accent3>
        <a:accent4>
          <a:srgbClr val="000000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15">
        <a:dk1>
          <a:srgbClr val="000000"/>
        </a:dk1>
        <a:lt1>
          <a:srgbClr val="FFFFFF"/>
        </a:lt1>
        <a:dk2>
          <a:srgbClr val="F80096"/>
        </a:dk2>
        <a:lt2>
          <a:srgbClr val="E18813"/>
        </a:lt2>
        <a:accent1>
          <a:srgbClr val="411673"/>
        </a:accent1>
        <a:accent2>
          <a:srgbClr val="A0007E"/>
        </a:accent2>
        <a:accent3>
          <a:srgbClr val="FFFFFF"/>
        </a:accent3>
        <a:accent4>
          <a:srgbClr val="000000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16">
        <a:dk1>
          <a:srgbClr val="4A4D4A"/>
        </a:dk1>
        <a:lt1>
          <a:srgbClr val="FFFFFF"/>
        </a:lt1>
        <a:dk2>
          <a:srgbClr val="F80096"/>
        </a:dk2>
        <a:lt2>
          <a:srgbClr val="E18813"/>
        </a:lt2>
        <a:accent1>
          <a:srgbClr val="411673"/>
        </a:accent1>
        <a:accent2>
          <a:srgbClr val="A0007E"/>
        </a:accent2>
        <a:accent3>
          <a:srgbClr val="FFFFFF"/>
        </a:accent3>
        <a:accent4>
          <a:srgbClr val="3E403E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UniPresentasjonMal</Template>
  <TotalTime>924</TotalTime>
  <Words>151</Words>
  <Application>Microsoft Office PowerPoint</Application>
  <PresentationFormat>On-screen Show (4:3)</PresentationFormat>
  <Paragraphs>38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UniPresentasjonMal</vt:lpstr>
      <vt:lpstr>Corpuscle</vt:lpstr>
      <vt:lpstr>Corpuscle  (clarino.uib.no/corpuscle)</vt:lpstr>
      <vt:lpstr>PowerPoint Presentation</vt:lpstr>
      <vt:lpstr>Corpuscle - login</vt:lpstr>
      <vt:lpstr>Corpuscle – login CLARIN SPF</vt:lpstr>
      <vt:lpstr>CLARIN - IdP</vt:lpstr>
      <vt:lpstr>PowerPoint Presentation</vt:lpstr>
      <vt:lpstr>PowerPoint Presentation</vt:lpstr>
      <vt:lpstr>Corpuscle – main menu</vt:lpstr>
      <vt:lpstr>PowerPoint Presentation</vt:lpstr>
      <vt:lpstr>PowerPoint Presentation</vt:lpstr>
      <vt:lpstr>PowerPoint Presentation</vt:lpstr>
      <vt:lpstr>PowerPoint Presentation</vt:lpstr>
      <vt:lpstr>Corpuscle – main menu</vt:lpstr>
      <vt:lpstr>PowerPoint Presentation</vt:lpstr>
      <vt:lpstr>PowerPoint Presentation</vt:lpstr>
      <vt:lpstr>Corpuscle – main menu</vt:lpstr>
      <vt:lpstr>PowerPoint Presentation</vt:lpstr>
      <vt:lpstr>PowerPoint Presentation</vt:lpstr>
      <vt:lpstr>Corpuscle – main menu</vt:lpstr>
      <vt:lpstr>Corpuscle – basic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Corpuscle – main menu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Corpuscle – main menu</vt:lpstr>
      <vt:lpstr>PowerPoint Presentation</vt:lpstr>
      <vt:lpstr>Corpuscle – main menu</vt:lpstr>
      <vt:lpstr>PowerPoint Presentation</vt:lpstr>
      <vt:lpstr>Distribution</vt:lpstr>
      <vt:lpstr>Corpuscle – main menu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Corpuscle – main menu</vt:lpstr>
      <vt:lpstr>clarino.uib.no/corpuscle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Dette er en forside</dc:title>
  <dc:creator>Uni</dc:creator>
  <cp:lastModifiedBy>Uni</cp:lastModifiedBy>
  <cp:revision>71</cp:revision>
  <dcterms:created xsi:type="dcterms:W3CDTF">2013-05-11T18:50:32Z</dcterms:created>
  <dcterms:modified xsi:type="dcterms:W3CDTF">2016-05-25T03:24:13Z</dcterms:modified>
</cp:coreProperties>
</file>